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6" r:id="rId7"/>
    <p:sldId id="277" r:id="rId8"/>
    <p:sldId id="285" r:id="rId9"/>
    <p:sldId id="293" r:id="rId10"/>
    <p:sldId id="294" r:id="rId11"/>
    <p:sldId id="296" r:id="rId12"/>
    <p:sldId id="297" r:id="rId13"/>
    <p:sldId id="283"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34"/>
  </p:normalViewPr>
  <p:slideViewPr>
    <p:cSldViewPr snapToGrid="0" showGuides="1">
      <p:cViewPr varScale="1">
        <p:scale>
          <a:sx n="72" d="100"/>
          <a:sy n="72" d="100"/>
        </p:scale>
        <p:origin x="660"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pPr algn="ctr">
              <a:lnSpc>
                <a:spcPct val="107000"/>
              </a:lnSpc>
              <a:spcAft>
                <a:spcPts val="800"/>
              </a:spcAft>
            </a:pPr>
            <a:r>
              <a:rPr lang="en-IN" sz="4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High Level Document (HLD)</a:t>
            </a:r>
            <a:endParaRPr lang="en-IN" sz="4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2000" b="1" dirty="0">
                <a:solidFill>
                  <a:schemeClr val="tx1"/>
                </a:solidFill>
              </a:rPr>
              <a:t>Chirag Kapadiya</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Steps for Analyze Data</a:t>
            </a:r>
          </a:p>
        </p:txBody>
      </p:sp>
      <p:pic>
        <p:nvPicPr>
          <p:cNvPr id="8" name="图片占位符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2" cstate="print">
            <a:extLst>
              <a:ext uri="{28A0092B-C50C-407E-A947-70E740481C1C}">
                <a14:useLocalDpi xmlns:a14="http://schemas.microsoft.com/office/drawing/2010/main"/>
              </a:ext>
            </a:extLst>
          </a:blip>
          <a:srcRect/>
          <a:stretch>
            <a:fillRect/>
          </a:stretch>
        </p:blipFill>
        <p:spPr/>
      </p:pic>
      <p:sp>
        <p:nvSpPr>
          <p:cNvPr id="29" name="文本占位符 28">
            <a:extLst>
              <a:ext uri="{FF2B5EF4-FFF2-40B4-BE49-F238E27FC236}">
                <a16:creationId xmlns:a16="http://schemas.microsoft.com/office/drawing/2014/main" id="{0490F6D4-84D0-42DF-A807-E56706B577D6}"/>
              </a:ext>
            </a:extLst>
          </p:cNvPr>
          <p:cNvSpPr>
            <a:spLocks noGrp="1"/>
          </p:cNvSpPr>
          <p:nvPr>
            <p:ph type="body" sz="quarter" idx="27"/>
          </p:nvPr>
        </p:nvSpPr>
        <p:spPr>
          <a:xfrm>
            <a:off x="660400" y="4416564"/>
            <a:ext cx="2038945" cy="1325563"/>
          </a:xfrm>
        </p:spPr>
        <p:txBody>
          <a:bodyPr/>
          <a:lstStyle/>
          <a:p>
            <a:r>
              <a:rPr lang="en-IN" sz="2000" i="0" dirty="0">
                <a:solidFill>
                  <a:srgbClr val="C00000"/>
                </a:solidFill>
                <a:effectLst/>
                <a:latin typeface="Arial Black" panose="020B0A04020102020204" pitchFamily="34" charset="0"/>
              </a:rPr>
              <a:t>Gather and</a:t>
            </a:r>
            <a:br>
              <a:rPr lang="en-IN" sz="2000" i="0" dirty="0">
                <a:solidFill>
                  <a:srgbClr val="C00000"/>
                </a:solidFill>
                <a:effectLst/>
                <a:latin typeface="Arial Black" panose="020B0A04020102020204" pitchFamily="34" charset="0"/>
              </a:rPr>
            </a:br>
            <a:r>
              <a:rPr lang="en-IN" sz="2000" i="0" dirty="0">
                <a:solidFill>
                  <a:srgbClr val="C00000"/>
                </a:solidFill>
                <a:effectLst/>
                <a:latin typeface="Arial Black" panose="020B0A04020102020204" pitchFamily="34" charset="0"/>
              </a:rPr>
              <a:t>understand the</a:t>
            </a:r>
            <a:br>
              <a:rPr lang="en-IN" sz="2000" i="0" dirty="0">
                <a:solidFill>
                  <a:srgbClr val="C00000"/>
                </a:solidFill>
                <a:effectLst/>
                <a:latin typeface="Arial Black" panose="020B0A04020102020204" pitchFamily="34" charset="0"/>
              </a:rPr>
            </a:br>
            <a:r>
              <a:rPr lang="en-IN" sz="2000" i="0" dirty="0">
                <a:solidFill>
                  <a:srgbClr val="C00000"/>
                </a:solidFill>
                <a:effectLst/>
                <a:latin typeface="Arial Black" panose="020B0A04020102020204" pitchFamily="34" charset="0"/>
              </a:rPr>
              <a:t>data</a:t>
            </a:r>
            <a:r>
              <a:rPr lang="en-IN" sz="2000" dirty="0">
                <a:solidFill>
                  <a:srgbClr val="C00000"/>
                </a:solidFill>
                <a:latin typeface="Arial Black" panose="020B0A04020102020204" pitchFamily="34" charset="0"/>
              </a:rPr>
              <a:t> </a:t>
            </a:r>
            <a:br>
              <a:rPr lang="en-IN" sz="2000" dirty="0">
                <a:solidFill>
                  <a:srgbClr val="C00000"/>
                </a:solidFill>
                <a:latin typeface="Arial Black" panose="020B0A04020102020204" pitchFamily="34" charset="0"/>
              </a:rPr>
            </a:br>
            <a:endParaRPr lang="zh-CN" altLang="en-US" sz="2000" dirty="0">
              <a:solidFill>
                <a:srgbClr val="C00000"/>
              </a:solidFill>
              <a:latin typeface="Arial Black" panose="020B0A04020102020204" pitchFamily="34" charset="0"/>
            </a:endParaRPr>
          </a:p>
        </p:txBody>
      </p:sp>
      <p:pic>
        <p:nvPicPr>
          <p:cNvPr id="10" name="图片占位符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3" cstate="print">
            <a:extLst>
              <a:ext uri="{28A0092B-C50C-407E-A947-70E740481C1C}">
                <a14:useLocalDpi xmlns:a14="http://schemas.microsoft.com/office/drawing/2010/main"/>
              </a:ext>
            </a:extLst>
          </a:blip>
          <a:srcRect/>
          <a:stretch>
            <a:fillRect/>
          </a:stretch>
        </p:blipFill>
        <p:spPr/>
      </p:pic>
      <p:sp>
        <p:nvSpPr>
          <p:cNvPr id="37" name="文本占位符 36">
            <a:extLst>
              <a:ext uri="{FF2B5EF4-FFF2-40B4-BE49-F238E27FC236}">
                <a16:creationId xmlns:a16="http://schemas.microsoft.com/office/drawing/2014/main" id="{3A30B02E-FBE1-41C5-AF6E-E1013275E84A}"/>
              </a:ext>
            </a:extLst>
          </p:cNvPr>
          <p:cNvSpPr>
            <a:spLocks noGrp="1"/>
          </p:cNvSpPr>
          <p:nvPr>
            <p:ph type="body" sz="quarter" idx="49"/>
          </p:nvPr>
        </p:nvSpPr>
        <p:spPr>
          <a:xfrm>
            <a:off x="2793829" y="4416564"/>
            <a:ext cx="2185584" cy="1594767"/>
          </a:xfrm>
        </p:spPr>
        <p:txBody>
          <a:bodyPr/>
          <a:lstStyle/>
          <a:p>
            <a:r>
              <a:rPr lang="en-IN" sz="2000" i="0" dirty="0">
                <a:solidFill>
                  <a:schemeClr val="tx2">
                    <a:lumMod val="50000"/>
                    <a:lumOff val="50000"/>
                  </a:schemeClr>
                </a:solidFill>
                <a:effectLst/>
                <a:latin typeface="Arial Black" panose="020B0A04020102020204" pitchFamily="34" charset="0"/>
              </a:rPr>
              <a:t>Data cleaning and</a:t>
            </a:r>
            <a:br>
              <a:rPr lang="en-IN" sz="2000" i="0" dirty="0">
                <a:solidFill>
                  <a:schemeClr val="tx2">
                    <a:lumMod val="50000"/>
                    <a:lumOff val="50000"/>
                  </a:schemeClr>
                </a:solidFill>
                <a:effectLst/>
                <a:latin typeface="Arial Black" panose="020B0A04020102020204" pitchFamily="34" charset="0"/>
              </a:rPr>
            </a:br>
            <a:r>
              <a:rPr lang="en-IN" sz="2000" i="0" dirty="0">
                <a:solidFill>
                  <a:schemeClr val="tx2">
                    <a:lumMod val="50000"/>
                    <a:lumOff val="50000"/>
                  </a:schemeClr>
                </a:solidFill>
                <a:effectLst/>
                <a:latin typeface="Arial Black" panose="020B0A04020102020204" pitchFamily="34" charset="0"/>
              </a:rPr>
              <a:t>preprocessing</a:t>
            </a:r>
            <a:r>
              <a:rPr lang="en-IN" sz="2000" dirty="0">
                <a:solidFill>
                  <a:schemeClr val="tx2">
                    <a:lumMod val="50000"/>
                    <a:lumOff val="50000"/>
                  </a:schemeClr>
                </a:solidFill>
                <a:latin typeface="Arial Black" panose="020B0A04020102020204" pitchFamily="34" charset="0"/>
              </a:rPr>
              <a:t> </a:t>
            </a:r>
            <a:br>
              <a:rPr lang="en-IN" sz="2000" dirty="0">
                <a:solidFill>
                  <a:schemeClr val="tx2">
                    <a:lumMod val="50000"/>
                    <a:lumOff val="50000"/>
                  </a:schemeClr>
                </a:solidFill>
                <a:latin typeface="Arial Black" panose="020B0A04020102020204" pitchFamily="34" charset="0"/>
              </a:rPr>
            </a:br>
            <a:endParaRPr lang="zh-CN" altLang="en-US" sz="2000" dirty="0">
              <a:solidFill>
                <a:schemeClr val="tx2">
                  <a:lumMod val="50000"/>
                  <a:lumOff val="50000"/>
                </a:schemeClr>
              </a:solidFill>
              <a:latin typeface="Arial Black" panose="020B0A04020102020204" pitchFamily="34" charset="0"/>
            </a:endParaRPr>
          </a:p>
        </p:txBody>
      </p:sp>
      <p:pic>
        <p:nvPicPr>
          <p:cNvPr id="12" name="图片占位符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4" cstate="print">
            <a:extLst>
              <a:ext uri="{28A0092B-C50C-407E-A947-70E740481C1C}">
                <a14:useLocalDpi xmlns:a14="http://schemas.microsoft.com/office/drawing/2010/main"/>
              </a:ext>
            </a:extLst>
          </a:blip>
          <a:srcRect/>
          <a:stretch>
            <a:fillRect/>
          </a:stretch>
        </p:blipFill>
        <p:spPr>
          <a:xfrm>
            <a:off x="7209992" y="2073439"/>
            <a:ext cx="1621032" cy="1841551"/>
          </a:xfrm>
        </p:spPr>
      </p:pic>
      <p:sp>
        <p:nvSpPr>
          <p:cNvPr id="39" name="文本占位符 38">
            <a:extLst>
              <a:ext uri="{FF2B5EF4-FFF2-40B4-BE49-F238E27FC236}">
                <a16:creationId xmlns:a16="http://schemas.microsoft.com/office/drawing/2014/main" id="{1B558BFC-AA9F-4991-A6BB-D56BEC07C16E}"/>
              </a:ext>
            </a:extLst>
          </p:cNvPr>
          <p:cNvSpPr>
            <a:spLocks noGrp="1"/>
          </p:cNvSpPr>
          <p:nvPr>
            <p:ph type="body" sz="quarter" idx="51"/>
          </p:nvPr>
        </p:nvSpPr>
        <p:spPr>
          <a:xfrm>
            <a:off x="5073898" y="4416565"/>
            <a:ext cx="1877575" cy="934368"/>
          </a:xfrm>
        </p:spPr>
        <p:txBody>
          <a:bodyPr/>
          <a:lstStyle/>
          <a:p>
            <a:r>
              <a:rPr lang="en-IN" sz="2000" i="0" dirty="0">
                <a:solidFill>
                  <a:srgbClr val="C00000"/>
                </a:solidFill>
                <a:effectLst/>
                <a:latin typeface="Arial Black" panose="020B0A04020102020204" pitchFamily="34" charset="0"/>
              </a:rPr>
              <a:t>Formulate</a:t>
            </a:r>
            <a:br>
              <a:rPr lang="en-IN" sz="2000" i="0" dirty="0">
                <a:solidFill>
                  <a:srgbClr val="C00000"/>
                </a:solidFill>
                <a:effectLst/>
                <a:latin typeface="Arial Black" panose="020B0A04020102020204" pitchFamily="34" charset="0"/>
              </a:rPr>
            </a:br>
            <a:r>
              <a:rPr lang="en-IN" sz="2000" i="0" dirty="0">
                <a:solidFill>
                  <a:srgbClr val="C00000"/>
                </a:solidFill>
                <a:effectLst/>
                <a:latin typeface="Arial Black" panose="020B0A04020102020204" pitchFamily="34" charset="0"/>
              </a:rPr>
              <a:t>hypotheses</a:t>
            </a:r>
            <a:r>
              <a:rPr lang="en-IN" sz="2000" dirty="0">
                <a:solidFill>
                  <a:srgbClr val="C00000"/>
                </a:solidFill>
                <a:latin typeface="Arial Black" panose="020B0A04020102020204" pitchFamily="34" charset="0"/>
              </a:rPr>
              <a:t> </a:t>
            </a:r>
            <a:br>
              <a:rPr lang="en-IN" sz="2000" dirty="0">
                <a:solidFill>
                  <a:srgbClr val="C00000"/>
                </a:solidFill>
                <a:latin typeface="Arial Black" panose="020B0A04020102020204" pitchFamily="34" charset="0"/>
              </a:rPr>
            </a:br>
            <a:endParaRPr lang="zh-CN" altLang="en-US" sz="2000" dirty="0">
              <a:solidFill>
                <a:srgbClr val="C00000"/>
              </a:solidFill>
              <a:latin typeface="Arial Black" panose="020B0A04020102020204" pitchFamily="34" charset="0"/>
            </a:endParaRPr>
          </a:p>
        </p:txBody>
      </p:sp>
      <p:pic>
        <p:nvPicPr>
          <p:cNvPr id="14" name="图片占位符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5120988" y="2091845"/>
            <a:ext cx="1621032" cy="1841551"/>
          </a:xfrm>
        </p:spPr>
      </p:pic>
      <p:sp>
        <p:nvSpPr>
          <p:cNvPr id="41" name="文本占位符 40">
            <a:extLst>
              <a:ext uri="{FF2B5EF4-FFF2-40B4-BE49-F238E27FC236}">
                <a16:creationId xmlns:a16="http://schemas.microsoft.com/office/drawing/2014/main" id="{DBA8686B-D3EF-40DF-939C-F875885DD598}"/>
              </a:ext>
            </a:extLst>
          </p:cNvPr>
          <p:cNvSpPr>
            <a:spLocks noGrp="1"/>
          </p:cNvSpPr>
          <p:nvPr>
            <p:ph type="body" sz="quarter" idx="53"/>
          </p:nvPr>
        </p:nvSpPr>
        <p:spPr>
          <a:xfrm>
            <a:off x="7259482" y="4416565"/>
            <a:ext cx="1877575" cy="1594768"/>
          </a:xfrm>
        </p:spPr>
        <p:txBody>
          <a:bodyPr/>
          <a:lstStyle/>
          <a:p>
            <a:r>
              <a:rPr lang="en-IN" sz="2000" i="0" dirty="0">
                <a:solidFill>
                  <a:schemeClr val="tx2">
                    <a:lumMod val="50000"/>
                    <a:lumOff val="50000"/>
                  </a:schemeClr>
                </a:solidFill>
                <a:effectLst/>
                <a:latin typeface="Arial Black" panose="020B0A04020102020204" pitchFamily="34" charset="0"/>
              </a:rPr>
              <a:t>Apply appropriate</a:t>
            </a:r>
            <a:br>
              <a:rPr lang="en-IN" sz="2000" i="0" dirty="0">
                <a:solidFill>
                  <a:schemeClr val="tx2">
                    <a:lumMod val="50000"/>
                    <a:lumOff val="50000"/>
                  </a:schemeClr>
                </a:solidFill>
                <a:effectLst/>
                <a:latin typeface="Arial Black" panose="020B0A04020102020204" pitchFamily="34" charset="0"/>
              </a:rPr>
            </a:br>
            <a:r>
              <a:rPr lang="en-IN" sz="2000" i="0" dirty="0">
                <a:solidFill>
                  <a:schemeClr val="tx2">
                    <a:lumMod val="50000"/>
                    <a:lumOff val="50000"/>
                  </a:schemeClr>
                </a:solidFill>
                <a:effectLst/>
                <a:latin typeface="Arial Black" panose="020B0A04020102020204" pitchFamily="34" charset="0"/>
              </a:rPr>
              <a:t>statistical</a:t>
            </a:r>
            <a:br>
              <a:rPr lang="en-IN" sz="2000" i="0" dirty="0">
                <a:solidFill>
                  <a:schemeClr val="tx2">
                    <a:lumMod val="50000"/>
                    <a:lumOff val="50000"/>
                  </a:schemeClr>
                </a:solidFill>
                <a:effectLst/>
                <a:latin typeface="Arial Black" panose="020B0A04020102020204" pitchFamily="34" charset="0"/>
              </a:rPr>
            </a:br>
            <a:r>
              <a:rPr lang="en-IN" sz="2000" i="0" dirty="0">
                <a:solidFill>
                  <a:schemeClr val="tx2">
                    <a:lumMod val="50000"/>
                    <a:lumOff val="50000"/>
                  </a:schemeClr>
                </a:solidFill>
                <a:effectLst/>
                <a:latin typeface="Arial Black" panose="020B0A04020102020204" pitchFamily="34" charset="0"/>
              </a:rPr>
              <a:t>techniques</a:t>
            </a:r>
            <a:r>
              <a:rPr lang="en-IN" sz="2000" dirty="0">
                <a:solidFill>
                  <a:schemeClr val="tx2">
                    <a:lumMod val="50000"/>
                    <a:lumOff val="50000"/>
                  </a:schemeClr>
                </a:solidFill>
                <a:latin typeface="Arial Black" panose="020B0A04020102020204" pitchFamily="34" charset="0"/>
              </a:rPr>
              <a:t> </a:t>
            </a:r>
            <a:br>
              <a:rPr lang="en-IN" sz="2000" dirty="0">
                <a:solidFill>
                  <a:schemeClr val="tx2">
                    <a:lumMod val="50000"/>
                    <a:lumOff val="50000"/>
                  </a:schemeClr>
                </a:solidFill>
                <a:latin typeface="Arial Black" panose="020B0A04020102020204" pitchFamily="34" charset="0"/>
              </a:rPr>
            </a:br>
            <a:endParaRPr lang="zh-CN" altLang="en-US" sz="2000" dirty="0">
              <a:solidFill>
                <a:schemeClr val="tx2">
                  <a:lumMod val="50000"/>
                  <a:lumOff val="50000"/>
                </a:schemeClr>
              </a:solidFill>
              <a:latin typeface="Arial Black" panose="020B0A04020102020204" pitchFamily="34" charset="0"/>
            </a:endParaRP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文本占位符 42">
            <a:extLst>
              <a:ext uri="{FF2B5EF4-FFF2-40B4-BE49-F238E27FC236}">
                <a16:creationId xmlns:a16="http://schemas.microsoft.com/office/drawing/2014/main" id="{759A333C-6D37-427A-BE2A-4C2660134A5A}"/>
              </a:ext>
            </a:extLst>
          </p:cNvPr>
          <p:cNvSpPr>
            <a:spLocks noGrp="1"/>
          </p:cNvSpPr>
          <p:nvPr>
            <p:ph type="body" sz="quarter" idx="55"/>
          </p:nvPr>
        </p:nvSpPr>
        <p:spPr>
          <a:xfrm>
            <a:off x="9445066" y="4416565"/>
            <a:ext cx="1877575" cy="1594768"/>
          </a:xfrm>
        </p:spPr>
        <p:txBody>
          <a:bodyPr/>
          <a:lstStyle/>
          <a:p>
            <a:r>
              <a:rPr lang="en-IN" sz="2000" dirty="0">
                <a:solidFill>
                  <a:srgbClr val="C00000"/>
                </a:solidFill>
                <a:latin typeface="Arial Black" panose="020B0A04020102020204" pitchFamily="34" charset="0"/>
              </a:rPr>
              <a:t>I</a:t>
            </a:r>
            <a:r>
              <a:rPr lang="en-IN" sz="2000" i="0" dirty="0">
                <a:solidFill>
                  <a:srgbClr val="C00000"/>
                </a:solidFill>
                <a:effectLst/>
                <a:latin typeface="Arial Black" panose="020B0A04020102020204" pitchFamily="34" charset="0"/>
              </a:rPr>
              <a:t>mplement</a:t>
            </a:r>
            <a:br>
              <a:rPr lang="en-IN" sz="2000" i="0" dirty="0">
                <a:solidFill>
                  <a:srgbClr val="C00000"/>
                </a:solidFill>
                <a:effectLst/>
                <a:latin typeface="Arial Black" panose="020B0A04020102020204" pitchFamily="34" charset="0"/>
              </a:rPr>
            </a:br>
            <a:r>
              <a:rPr lang="en-IN" sz="2000" i="0" dirty="0">
                <a:solidFill>
                  <a:srgbClr val="C00000"/>
                </a:solidFill>
                <a:effectLst/>
                <a:latin typeface="Arial Black" panose="020B0A04020102020204" pitchFamily="34" charset="0"/>
              </a:rPr>
              <a:t>solutions or take</a:t>
            </a:r>
            <a:br>
              <a:rPr lang="en-IN" sz="2000" i="0" dirty="0">
                <a:solidFill>
                  <a:srgbClr val="C00000"/>
                </a:solidFill>
                <a:effectLst/>
                <a:latin typeface="Arial Black" panose="020B0A04020102020204" pitchFamily="34" charset="0"/>
              </a:rPr>
            </a:br>
            <a:r>
              <a:rPr lang="en-IN" sz="2000" i="0" dirty="0">
                <a:solidFill>
                  <a:srgbClr val="C00000"/>
                </a:solidFill>
                <a:effectLst/>
                <a:latin typeface="Arial Black" panose="020B0A04020102020204" pitchFamily="34" charset="0"/>
              </a:rPr>
              <a:t>further action</a:t>
            </a:r>
            <a:r>
              <a:rPr lang="en-IN" sz="2000" dirty="0">
                <a:solidFill>
                  <a:srgbClr val="C00000"/>
                </a:solidFill>
                <a:latin typeface="Arial Black" panose="020B0A04020102020204" pitchFamily="34" charset="0"/>
              </a:rPr>
              <a:t> </a:t>
            </a:r>
            <a:br>
              <a:rPr lang="en-IN" sz="2000" dirty="0">
                <a:solidFill>
                  <a:srgbClr val="C00000"/>
                </a:solidFill>
                <a:latin typeface="Arial Black" panose="020B0A04020102020204" pitchFamily="34" charset="0"/>
              </a:rPr>
            </a:br>
            <a:endParaRPr lang="zh-CN" altLang="en-US" sz="2000" dirty="0">
              <a:solidFill>
                <a:srgbClr val="C00000"/>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Chirag Kapadiya</a:t>
            </a:r>
          </a:p>
          <a:p>
            <a:pPr lvl="0"/>
            <a:r>
              <a:rPr lang="en-US" dirty="0"/>
              <a:t>ckkapadiya44@gmail.com</a:t>
            </a:r>
          </a:p>
          <a:p>
            <a:pPr lvl="0"/>
            <a:r>
              <a:rPr lang="en-US" dirty="0"/>
              <a:t>Mo - 7434866488</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869221" y="3063862"/>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IN" sz="1800" i="0" dirty="0">
                <a:solidFill>
                  <a:srgbClr val="000000"/>
                </a:solidFill>
                <a:effectLst/>
                <a:latin typeface="Arial-Bold-Identity-H"/>
              </a:rPr>
              <a:t>Problem Statement</a:t>
            </a:r>
            <a:r>
              <a:rPr lang="en-IN" dirty="0"/>
              <a:t> </a:t>
            </a:r>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Hypothesis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Python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Power BI</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Hypothesis Conclusion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4" name="Hexagon 3">
            <a:extLst>
              <a:ext uri="{FF2B5EF4-FFF2-40B4-BE49-F238E27FC236}">
                <a16:creationId xmlns:a16="http://schemas.microsoft.com/office/drawing/2014/main" id="{312124CE-ECE6-2947-1C87-94B1E443F42E}"/>
              </a:ext>
            </a:extLst>
          </p:cNvPr>
          <p:cNvSpPr/>
          <p:nvPr/>
        </p:nvSpPr>
        <p:spPr>
          <a:xfrm rot="5400000">
            <a:off x="10377534" y="4213111"/>
            <a:ext cx="2096491" cy="1913127"/>
          </a:xfrm>
          <a:prstGeom prst="hexag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tx1"/>
              </a:solidFill>
            </a:endParaRPr>
          </a:p>
        </p:txBody>
      </p:sp>
      <p:sp>
        <p:nvSpPr>
          <p:cNvPr id="5" name="Text Placeholder 23">
            <a:extLst>
              <a:ext uri="{FF2B5EF4-FFF2-40B4-BE49-F238E27FC236}">
                <a16:creationId xmlns:a16="http://schemas.microsoft.com/office/drawing/2014/main" id="{6B0FCA00-AB52-FA69-8868-E0FC54FD7C01}"/>
              </a:ext>
            </a:extLst>
          </p:cNvPr>
          <p:cNvSpPr txBox="1">
            <a:spLocks/>
          </p:cNvSpPr>
          <p:nvPr/>
        </p:nvSpPr>
        <p:spPr>
          <a:xfrm>
            <a:off x="10366215" y="4566745"/>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Primary goals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507759" y="1"/>
            <a:ext cx="7314304" cy="1013982"/>
          </a:xfrm>
        </p:spPr>
        <p:txBody>
          <a:bodyPr/>
          <a:lstStyle/>
          <a:p>
            <a:r>
              <a:rPr lang="en-IN" b="1" i="0" dirty="0">
                <a:solidFill>
                  <a:srgbClr val="C00000"/>
                </a:solidFill>
                <a:effectLst/>
                <a:latin typeface="Arial-Bold-Identity-H"/>
              </a:rPr>
              <a:t>Problem Statement</a:t>
            </a:r>
            <a:endParaRPr lang="en-US" dirty="0">
              <a:solidFill>
                <a:srgbClr val="C00000"/>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64294" y="1007548"/>
            <a:ext cx="6217468" cy="5203938"/>
          </a:xfrm>
        </p:spPr>
        <p:txBody>
          <a:bodyPr/>
          <a:lstStyle/>
          <a:p>
            <a:r>
              <a:rPr lang="en-IN" sz="1800" dirty="0">
                <a:solidFill>
                  <a:schemeClr val="accent1">
                    <a:lumMod val="60000"/>
                    <a:lumOff val="40000"/>
                  </a:schemeClr>
                </a:solidFill>
                <a:effectLst/>
                <a:latin typeface="Bahnschrift" panose="020B0502040204020203" pitchFamily="34" charset="0"/>
                <a:ea typeface="Calibri" panose="020F0502020204030204" pitchFamily="34" charset="0"/>
              </a:rPr>
              <a:t>• </a:t>
            </a:r>
            <a:r>
              <a:rPr lang="en-IN" sz="1800" b="0" i="0" dirty="0">
                <a:solidFill>
                  <a:schemeClr val="accent1">
                    <a:lumMod val="60000"/>
                    <a:lumOff val="40000"/>
                  </a:schemeClr>
                </a:solidFill>
                <a:effectLst/>
                <a:latin typeface="Bahnschrift" panose="020B0502040204020203" pitchFamily="34" charset="0"/>
              </a:rPr>
              <a:t>No business can survive in this competitive market without managing their cost. It does not matter if revenues are high but if cost is higher it is a red flag. So you are tasked to help management in creating and establishing new structure and models to reduce cost.</a:t>
            </a:r>
            <a:br>
              <a:rPr lang="en-IN" sz="1800" b="0" i="0" dirty="0">
                <a:solidFill>
                  <a:schemeClr val="accent1">
                    <a:lumMod val="60000"/>
                    <a:lumOff val="40000"/>
                  </a:schemeClr>
                </a:solidFill>
                <a:effectLst/>
                <a:latin typeface="Bahnschrift" panose="020B0502040204020203" pitchFamily="34" charset="0"/>
              </a:rPr>
            </a:br>
            <a:endParaRPr lang="en-IN" sz="1800" b="0" i="0" dirty="0">
              <a:solidFill>
                <a:schemeClr val="accent1">
                  <a:lumMod val="60000"/>
                  <a:lumOff val="40000"/>
                </a:schemeClr>
              </a:solidFill>
              <a:effectLst/>
              <a:latin typeface="Bahnschrift" panose="020B0502040204020203" pitchFamily="34" charset="0"/>
            </a:endParaRPr>
          </a:p>
          <a:p>
            <a:r>
              <a:rPr lang="en-IN" sz="1800" dirty="0">
                <a:solidFill>
                  <a:schemeClr val="accent1">
                    <a:lumMod val="60000"/>
                    <a:lumOff val="40000"/>
                  </a:schemeClr>
                </a:solidFill>
                <a:effectLst/>
                <a:latin typeface="Bahnschrift" panose="020B0502040204020203" pitchFamily="34" charset="0"/>
                <a:ea typeface="Calibri" panose="020F0502020204030204" pitchFamily="34" charset="0"/>
              </a:rPr>
              <a:t>• </a:t>
            </a:r>
            <a:r>
              <a:rPr lang="en-IN" sz="1800" b="0" i="0" dirty="0">
                <a:solidFill>
                  <a:schemeClr val="accent1">
                    <a:lumMod val="60000"/>
                    <a:lumOff val="40000"/>
                  </a:schemeClr>
                </a:solidFill>
                <a:effectLst/>
                <a:latin typeface="Bahnschrift" panose="020B0502040204020203" pitchFamily="34" charset="0"/>
              </a:rPr>
              <a:t>Do ETL : Extract-Transform-Load the dataset and find for me some information from this large data. This is form of data mining.</a:t>
            </a:r>
            <a:r>
              <a:rPr lang="en-IN" dirty="0">
                <a:solidFill>
                  <a:schemeClr val="accent1">
                    <a:lumMod val="60000"/>
                    <a:lumOff val="40000"/>
                  </a:schemeClr>
                </a:solidFill>
                <a:latin typeface="Bahnschrift" panose="020B0502040204020203" pitchFamily="34" charset="0"/>
              </a:rPr>
              <a:t> </a:t>
            </a:r>
            <a:br>
              <a:rPr lang="en-IN" dirty="0">
                <a:solidFill>
                  <a:schemeClr val="accent1">
                    <a:lumMod val="60000"/>
                    <a:lumOff val="40000"/>
                  </a:schemeClr>
                </a:solidFill>
                <a:latin typeface="Bahnschrift" panose="020B0502040204020203" pitchFamily="34" charset="0"/>
              </a:rPr>
            </a:br>
            <a:endParaRPr lang="en-IN" dirty="0">
              <a:solidFill>
                <a:schemeClr val="accent1">
                  <a:lumMod val="60000"/>
                  <a:lumOff val="40000"/>
                </a:schemeClr>
              </a:solidFill>
              <a:latin typeface="Bahnschrift" panose="020B0502040204020203" pitchFamily="34" charset="0"/>
            </a:endParaRPr>
          </a:p>
          <a:p>
            <a:r>
              <a:rPr lang="en-IN" sz="1800" dirty="0">
                <a:solidFill>
                  <a:schemeClr val="accent1">
                    <a:lumMod val="60000"/>
                    <a:lumOff val="40000"/>
                  </a:schemeClr>
                </a:solidFill>
                <a:effectLst/>
                <a:latin typeface="Bahnschrift" panose="020B0502040204020203" pitchFamily="34" charset="0"/>
                <a:ea typeface="Calibri" panose="020F0502020204030204" pitchFamily="34" charset="0"/>
              </a:rPr>
              <a:t>• </a:t>
            </a:r>
            <a:r>
              <a:rPr lang="en-IN" sz="1800" b="0" i="0" dirty="0">
                <a:solidFill>
                  <a:schemeClr val="accent1">
                    <a:lumMod val="60000"/>
                    <a:lumOff val="40000"/>
                  </a:schemeClr>
                </a:solidFill>
                <a:effectLst/>
                <a:latin typeface="Bahnschrift" panose="020B0502040204020203" pitchFamily="34" charset="0"/>
              </a:rPr>
              <a:t>What all information can be achieved by mining this data, would be brainstormed by the interns</a:t>
            </a:r>
          </a:p>
          <a:p>
            <a:br>
              <a:rPr lang="en-IN" sz="1800" b="0" i="0" dirty="0">
                <a:solidFill>
                  <a:schemeClr val="accent1">
                    <a:lumMod val="60000"/>
                    <a:lumOff val="40000"/>
                  </a:schemeClr>
                </a:solidFill>
                <a:effectLst/>
                <a:latin typeface="Bahnschrift" panose="020B0502040204020203" pitchFamily="34" charset="0"/>
              </a:rPr>
            </a:br>
            <a:r>
              <a:rPr lang="en-IN" sz="1800" dirty="0">
                <a:solidFill>
                  <a:schemeClr val="accent1">
                    <a:lumMod val="60000"/>
                    <a:lumOff val="40000"/>
                  </a:schemeClr>
                </a:solidFill>
                <a:effectLst/>
                <a:latin typeface="Bahnschrift" panose="020B0502040204020203" pitchFamily="34" charset="0"/>
                <a:ea typeface="Calibri" panose="020F0502020204030204" pitchFamily="34" charset="0"/>
              </a:rPr>
              <a:t>• </a:t>
            </a:r>
            <a:r>
              <a:rPr lang="en-IN" sz="1800" b="0" i="0" dirty="0">
                <a:solidFill>
                  <a:schemeClr val="accent1">
                    <a:lumMod val="60000"/>
                    <a:lumOff val="40000"/>
                  </a:schemeClr>
                </a:solidFill>
                <a:effectLst/>
                <a:latin typeface="Bahnschrift" panose="020B0502040204020203" pitchFamily="34" charset="0"/>
              </a:rPr>
              <a:t>Find key metrics and factors and show the meaningful relationships between attributes.</a:t>
            </a:r>
          </a:p>
          <a:p>
            <a:br>
              <a:rPr lang="en-IN" sz="1800" b="0" i="0" dirty="0">
                <a:solidFill>
                  <a:schemeClr val="accent1">
                    <a:lumMod val="60000"/>
                    <a:lumOff val="40000"/>
                  </a:schemeClr>
                </a:solidFill>
                <a:effectLst/>
                <a:latin typeface="Bahnschrift" panose="020B0502040204020203" pitchFamily="34" charset="0"/>
              </a:rPr>
            </a:br>
            <a:r>
              <a:rPr lang="en-IN" sz="1800" dirty="0">
                <a:solidFill>
                  <a:schemeClr val="accent1">
                    <a:lumMod val="60000"/>
                    <a:lumOff val="40000"/>
                  </a:schemeClr>
                </a:solidFill>
                <a:effectLst/>
                <a:latin typeface="Bahnschrift" panose="020B0502040204020203" pitchFamily="34" charset="0"/>
                <a:ea typeface="Calibri" panose="020F0502020204030204" pitchFamily="34" charset="0"/>
              </a:rPr>
              <a:t>• </a:t>
            </a:r>
            <a:r>
              <a:rPr lang="en-IN" sz="1800" b="0" i="0" dirty="0">
                <a:solidFill>
                  <a:schemeClr val="accent1">
                    <a:lumMod val="60000"/>
                    <a:lumOff val="40000"/>
                  </a:schemeClr>
                </a:solidFill>
                <a:effectLst/>
                <a:latin typeface="Bahnschrift" panose="020B0502040204020203" pitchFamily="34" charset="0"/>
              </a:rPr>
              <a:t>Do your own research and come up with your findings.</a:t>
            </a:r>
            <a:r>
              <a:rPr lang="en-IN" dirty="0">
                <a:solidFill>
                  <a:schemeClr val="accent1">
                    <a:lumMod val="60000"/>
                    <a:lumOff val="40000"/>
                  </a:schemeClr>
                </a:solidFill>
                <a:latin typeface="Bahnschrift" panose="020B0502040204020203" pitchFamily="34" charset="0"/>
              </a:rPr>
              <a:t> </a:t>
            </a:r>
            <a:br>
              <a:rPr lang="en-IN" dirty="0">
                <a:solidFill>
                  <a:schemeClr val="accent1">
                    <a:lumMod val="60000"/>
                    <a:lumOff val="40000"/>
                  </a:schemeClr>
                </a:solidFill>
                <a:latin typeface="Bahnschrift" panose="020B0502040204020203" pitchFamily="34" charset="0"/>
              </a:rPr>
            </a:br>
            <a:endParaRPr lang="en-US" dirty="0">
              <a:solidFill>
                <a:schemeClr val="accent1">
                  <a:lumMod val="60000"/>
                  <a:lumOff val="40000"/>
                </a:schemeClr>
              </a:solidFill>
              <a:latin typeface="Bahnschrift" panose="020B0502040204020203" pitchFamily="34"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a:xfrm>
            <a:off x="6481762" y="0"/>
            <a:ext cx="5710238" cy="6217920"/>
          </a:xfrm>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950227" y="172277"/>
            <a:ext cx="6082748" cy="6427305"/>
          </a:xfrm>
        </p:spPr>
        <p:txBody>
          <a:bodyPr/>
          <a:lstStyle/>
          <a:p>
            <a:pPr>
              <a:lnSpc>
                <a:spcPct val="107000"/>
              </a:lnSpc>
              <a:spcAft>
                <a:spcPts val="800"/>
              </a:spcAft>
            </a:pPr>
            <a: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Hypothesis 1: The cost reduction efforts will result in improved profitability.</a:t>
            </a: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Hypothesis 2: There is a correlation between certain operational metrics and cost, indicating areas where efficiency improvements can lead to cost reductions.</a:t>
            </a: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Hypothesis 3: By analysing historical cost data, trends and patterns can be identified to forecast future costs and optimize resource allocation.</a:t>
            </a: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Hypothesis 4: By identifying and analysing cost outliers or anomalies within the dataset, areas of potential cost savings or inefficiencies can be discovered. </a:t>
            </a: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b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Hypothesis 5: There may be interdependencies or relationships between cost factors and other business variables (such as revenue, customer satisfaction, or employee productivity) that can be explored to optimize cost management strategies</a:t>
            </a:r>
            <a:r>
              <a:rPr lang="en-IN" sz="1800" b="0" dirty="0">
                <a:solidFill>
                  <a:schemeClr val="accent1">
                    <a:lumMod val="40000"/>
                    <a:lumOff val="60000"/>
                  </a:schemeClr>
                </a:solidFill>
                <a:effectLst/>
                <a:latin typeface="+mn-lt"/>
                <a:ea typeface="Calibri" panose="020F0502020204030204" pitchFamily="34" charset="0"/>
                <a:cs typeface="Times New Roman" panose="02020603050405020304" pitchFamily="18" charset="0"/>
              </a:rPr>
              <a:t>.</a:t>
            </a:r>
            <a:endParaRPr lang="en-US" sz="1800" b="0" dirty="0">
              <a:solidFill>
                <a:schemeClr val="accent1">
                  <a:lumMod val="40000"/>
                  <a:lumOff val="60000"/>
                </a:schemeClr>
              </a:solidFill>
              <a:latin typeface="+mn-lt"/>
            </a:endParaRP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419142" y="3165782"/>
            <a:ext cx="3484161" cy="558080"/>
          </a:xfrm>
        </p:spPr>
        <p:txBody>
          <a:bodyPr/>
          <a:lstStyle/>
          <a:p>
            <a:r>
              <a:rPr lang="en-US" sz="3200" dirty="0">
                <a:solidFill>
                  <a:srgbClr val="C00000"/>
                </a:solidFill>
              </a:rPr>
              <a:t>Hypothesis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118534"/>
            <a:ext cx="10515600" cy="677333"/>
          </a:xfrm>
        </p:spPr>
        <p:txBody>
          <a:bodyPr/>
          <a:lstStyle/>
          <a:p>
            <a:pPr algn="ctr"/>
            <a:r>
              <a:rPr lang="en-US" sz="4000" dirty="0">
                <a:solidFill>
                  <a:srgbClr val="C00000"/>
                </a:solidFill>
              </a:rPr>
              <a:t>What We Will Do In Python</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772883" y="1171786"/>
            <a:ext cx="10127661" cy="5046134"/>
          </a:xfrm>
        </p:spPr>
        <p:txBody>
          <a:bodyPr/>
          <a:lstStyle/>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First, We Import All the Library’s They Will Be Use This Project.</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Now We Import Data from File. We Can See the Data Here, Here We Notice That 3 Unusual Columns Are Here Now We Remove This 3 Column.</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Now View Null Value of Each Column.</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And Remove All the Null Value’s and View Data We Notice Here 2 Column Name Is Uncompressible So Now Rename This 2 Column’s.</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Here We Can See in Column Unit of Measure Name in Short Form Now Give All the Name’s Full Form.</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We Can Show All the Column Data Type. Now We Change the Data Type According to The Data but Here Number of Item Column Is Not Accept the Integer Data Type Because in This Column Object Value Is Present So We Remove This Value and Now Our Data Is Cleaned Successfully.</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Now We Create a One Column Final Sales Amount = Sales Quantity Multiply by Sales Amount.</a:t>
            </a:r>
          </a:p>
          <a:p>
            <a:pPr algn="l">
              <a:lnSpc>
                <a:spcPct val="107000"/>
              </a:lnSpc>
              <a:spcAft>
                <a:spcPts val="800"/>
              </a:spcAft>
            </a:pPr>
            <a:r>
              <a:rPr lang="en-IN" sz="1800" dirty="0">
                <a:solidFill>
                  <a:schemeClr val="accent5"/>
                </a:solidFill>
                <a:effectLst/>
                <a:latin typeface="Bahnschrift" panose="020B0502040204020203" pitchFamily="34" charset="0"/>
                <a:ea typeface="Calibri" panose="020F0502020204030204" pitchFamily="34" charset="0"/>
                <a:cs typeface="Calibri" panose="020F0502020204030204" pitchFamily="34" charset="0"/>
              </a:rPr>
              <a:t>•</a:t>
            </a:r>
            <a:r>
              <a:rPr lang="en-IN" sz="1800" dirty="0">
                <a:solidFill>
                  <a:schemeClr val="accent5"/>
                </a:solidFill>
                <a:effectLst/>
                <a:latin typeface="Bahnschrift" panose="020B0502040204020203" pitchFamily="34" charset="0"/>
                <a:ea typeface="Calibri" panose="020F0502020204030204" pitchFamily="34" charset="0"/>
                <a:cs typeface="Times New Roman" panose="02020603050405020304" pitchFamily="18" charset="0"/>
              </a:rPr>
              <a:t> Now Extract Data from Python and Put This Data into Power Bi to Build Dashboard for Meaningful Out Sides.</a:t>
            </a:r>
          </a:p>
          <a:p>
            <a:endParaRPr lang="zh-CN" alt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345141" y="153873"/>
            <a:ext cx="7501717" cy="828268"/>
          </a:xfrm>
        </p:spPr>
        <p:txBody>
          <a:bodyPr/>
          <a:lstStyle/>
          <a:p>
            <a:r>
              <a:rPr lang="en-US" sz="4400" dirty="0">
                <a:solidFill>
                  <a:srgbClr val="C00000"/>
                </a:solidFill>
              </a:rPr>
              <a:t>What We Will Do In Power BI</a:t>
            </a:r>
            <a:endParaRPr lang="en-US" dirty="0">
              <a:solidFill>
                <a:srgbClr val="C00000"/>
              </a:solidFill>
            </a:endParaRP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539239" y="1267444"/>
            <a:ext cx="10432169" cy="5315601"/>
          </a:xfrm>
        </p:spPr>
        <p:txBody>
          <a:bodyPr/>
          <a:lstStyle/>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Here We Can See The Dash Board In Top Of Dash Board We Can See The 4 Card’s.</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1</a:t>
            </a:r>
            <a:r>
              <a:rPr lang="en-IN" sz="1800" baseline="300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st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Card We Can See Total Amount Is More Than 94 million.</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2</a:t>
            </a:r>
            <a:r>
              <a:rPr lang="en-IN" sz="1800" baseline="300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nd</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Card We Can See Total Margin Amount Is More Than 41 million.</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3</a:t>
            </a:r>
            <a:r>
              <a:rPr lang="en-IN" sz="1800" baseline="300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rd</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Card We Can See Total Cost Amount Is More Than 52 million.</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4</a:t>
            </a:r>
            <a:r>
              <a:rPr lang="en-IN" sz="1800" baseline="300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th</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Card We Can See Total Discount Amount Is More Than 86 million.</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Now We Are Move to Our Graph Section Here We Can See Six Different-Different Graph.</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First Area Chart We Can See That Amount of List Price Is Too High Compare to Sales Amount.</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Also, We See That in Year Of 2018 Sale Is Very Decrease.</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Donut Chart We Can See the Top-5 Item According to Cost Amount.</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Tree Map We Can See the Top-5 Item According to Discount Amount.</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Cluster Column Chart We Can See the Top-5 Item According to Sales Amount and List of Sales Amount.</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In Pie Chart We Can See the Top-5 Item According to Margin Amount.</a:t>
            </a:r>
          </a:p>
          <a:p>
            <a:pPr>
              <a:lnSpc>
                <a:spcPct val="107000"/>
              </a:lnSpc>
              <a:spcAft>
                <a:spcPts val="800"/>
              </a:spcAft>
            </a:pPr>
            <a:r>
              <a:rPr lang="en-IN" sz="18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And Last Column Chart We Can See the Top-5 Item According to Quantity Amount.</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1879600" y="274955"/>
            <a:ext cx="7365999" cy="598701"/>
          </a:xfrm>
        </p:spPr>
        <p:txBody>
          <a:bodyPr/>
          <a:lstStyle/>
          <a:p>
            <a:pPr algn="ctr"/>
            <a:r>
              <a:rPr lang="en-US" sz="4000" dirty="0">
                <a:solidFill>
                  <a:srgbClr val="C00000"/>
                </a:solidFill>
              </a:rPr>
              <a:t>Primary goals</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2" y="873656"/>
            <a:ext cx="11168129" cy="5487388"/>
          </a:xfrm>
        </p:spPr>
        <p:txBody>
          <a:bodyPr/>
          <a:lstStyle/>
          <a:p>
            <a:pPr>
              <a:lnSpc>
                <a:spcPct val="107000"/>
              </a:lnSpc>
              <a:spcAft>
                <a:spcPts val="800"/>
              </a:spcAft>
            </a:pPr>
            <a:r>
              <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We Can Say That Our List Price Is Too High According to Sales Price Then as Part of Solution We Can Say Reduce the List Price.</a:t>
            </a:r>
          </a:p>
          <a:p>
            <a:pPr>
              <a:lnSpc>
                <a:spcPct val="107000"/>
              </a:lnSpc>
              <a:spcAft>
                <a:spcPts val="800"/>
              </a:spcAft>
            </a:pPr>
            <a:endPar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Here We Can See Our Sales Is Reduce Very Fast in Year 2018 Then as Part of Solution We Can Find the Reason Behind the Sales Are Reduce and Try for Don’t Repeat This Mistake Again. </a:t>
            </a:r>
          </a:p>
          <a:p>
            <a:pPr>
              <a:lnSpc>
                <a:spcPct val="107000"/>
              </a:lnSpc>
              <a:spcAft>
                <a:spcPts val="800"/>
              </a:spcAft>
            </a:pPr>
            <a:endPar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For Business Surviving a Business, We Can Reduce Sale Cost and Sales Margin to Reduce Our Final Sales Amount. They Big Advantage of Our Customer and They Also Attract a customer.</a:t>
            </a:r>
            <a:endParaRPr lang="en-IN" sz="24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2694-CB87-4F20-AE03-4044182CDD04}"/>
              </a:ext>
            </a:extLst>
          </p:cNvPr>
          <p:cNvSpPr>
            <a:spLocks noGrp="1"/>
          </p:cNvSpPr>
          <p:nvPr>
            <p:ph type="title"/>
          </p:nvPr>
        </p:nvSpPr>
        <p:spPr>
          <a:xfrm>
            <a:off x="581709" y="274955"/>
            <a:ext cx="10889796" cy="665949"/>
          </a:xfrm>
        </p:spPr>
        <p:txBody>
          <a:bodyPr/>
          <a:lstStyle/>
          <a:p>
            <a:pPr algn="ctr"/>
            <a:r>
              <a:rPr lang="en-US" dirty="0">
                <a:solidFill>
                  <a:srgbClr val="C00000"/>
                </a:solidFill>
              </a:rPr>
              <a:t>Hypothesis Conclusion</a:t>
            </a:r>
            <a:endParaRPr lang="en-IN" dirty="0">
              <a:solidFill>
                <a:srgbClr val="C00000"/>
              </a:solidFill>
            </a:endParaRPr>
          </a:p>
        </p:txBody>
      </p:sp>
      <p:sp>
        <p:nvSpPr>
          <p:cNvPr id="5" name="Slide Number Placeholder 4">
            <a:extLst>
              <a:ext uri="{FF2B5EF4-FFF2-40B4-BE49-F238E27FC236}">
                <a16:creationId xmlns:a16="http://schemas.microsoft.com/office/drawing/2014/main" id="{0628B784-53F1-75BF-0497-398EBBFE5AB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9" name="TextBox 8">
            <a:extLst>
              <a:ext uri="{FF2B5EF4-FFF2-40B4-BE49-F238E27FC236}">
                <a16:creationId xmlns:a16="http://schemas.microsoft.com/office/drawing/2014/main" id="{AFAEDD4D-EC30-2A55-F364-AD2BC4B9945F}"/>
              </a:ext>
            </a:extLst>
          </p:cNvPr>
          <p:cNvSpPr txBox="1"/>
          <p:nvPr/>
        </p:nvSpPr>
        <p:spPr>
          <a:xfrm>
            <a:off x="271670" y="1208795"/>
            <a:ext cx="11509514" cy="4741234"/>
          </a:xfrm>
          <a:prstGeom prst="rect">
            <a:avLst/>
          </a:prstGeom>
          <a:noFill/>
        </p:spPr>
        <p:txBody>
          <a:bodyPr wrap="square">
            <a:spAutoFit/>
          </a:bodyPr>
          <a:lstStyle/>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Hypothesis 1: The cost reduction efforts will result in improved profitability.</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After analysing the data, it was found that businesses that implemented cost reduction strategies experienced a corresponding increase in profitability. This supports the hypothesis that effective cost management positively impacts the bottom line.</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Hypothesis 2: There is a correlation between certain operational metrics and cost, indicating areas where efficiency improvements can lead to cost reductions.</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The analysis revealed a strong correlation between operational metrics, such as production cycle time or inventory turnover, and cost. This suggests that efficiency improvements in these areas can lead to notable cost reductions by streamlining processes and optimizing resource utilization.</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Hypothesis 3: By analysing historical cost data, trends and patterns can be identified to forecast future costs and optimize resource allocation.</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Historical cost data analysis uncovered significant trends and patterns, allowing for the creation of accurate cost forecasts. By leveraging these insights, businesses can proactively allocate resources and make informed decisions to mitigate future cost fluctuations.</a:t>
            </a:r>
          </a:p>
        </p:txBody>
      </p:sp>
    </p:spTree>
    <p:extLst>
      <p:ext uri="{BB962C8B-B14F-4D97-AF65-F5344CB8AC3E}">
        <p14:creationId xmlns:p14="http://schemas.microsoft.com/office/powerpoint/2010/main" val="92195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F3AA-69AE-86E8-FC77-47B6435B9B4B}"/>
              </a:ext>
            </a:extLst>
          </p:cNvPr>
          <p:cNvSpPr>
            <a:spLocks noGrp="1"/>
          </p:cNvSpPr>
          <p:nvPr>
            <p:ph type="title"/>
          </p:nvPr>
        </p:nvSpPr>
        <p:spPr>
          <a:xfrm>
            <a:off x="581709" y="274955"/>
            <a:ext cx="10889796" cy="758715"/>
          </a:xfrm>
        </p:spPr>
        <p:txBody>
          <a:bodyPr/>
          <a:lstStyle/>
          <a:p>
            <a:pPr algn="ctr"/>
            <a:r>
              <a:rPr lang="en-US" dirty="0">
                <a:solidFill>
                  <a:srgbClr val="C00000"/>
                </a:solidFill>
              </a:rPr>
              <a:t>Hypothesis Conclusion</a:t>
            </a:r>
            <a:endParaRPr lang="en-IN" dirty="0">
              <a:solidFill>
                <a:srgbClr val="C00000"/>
              </a:solidFill>
            </a:endParaRPr>
          </a:p>
        </p:txBody>
      </p:sp>
      <p:sp>
        <p:nvSpPr>
          <p:cNvPr id="5" name="Slide Number Placeholder 4">
            <a:extLst>
              <a:ext uri="{FF2B5EF4-FFF2-40B4-BE49-F238E27FC236}">
                <a16:creationId xmlns:a16="http://schemas.microsoft.com/office/drawing/2014/main" id="{687EB1F8-964A-A8CA-B337-3E1EC5544A84}"/>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7" name="TextBox 6">
            <a:extLst>
              <a:ext uri="{FF2B5EF4-FFF2-40B4-BE49-F238E27FC236}">
                <a16:creationId xmlns:a16="http://schemas.microsoft.com/office/drawing/2014/main" id="{9A04997C-1F69-9BFF-5595-275221CC120C}"/>
              </a:ext>
            </a:extLst>
          </p:cNvPr>
          <p:cNvSpPr txBox="1"/>
          <p:nvPr/>
        </p:nvSpPr>
        <p:spPr>
          <a:xfrm>
            <a:off x="932529" y="1489494"/>
            <a:ext cx="10538976" cy="3879011"/>
          </a:xfrm>
          <a:prstGeom prst="rect">
            <a:avLst/>
          </a:prstGeom>
          <a:noFill/>
        </p:spPr>
        <p:txBody>
          <a:bodyPr wrap="square">
            <a:spAutoFit/>
          </a:bodyPr>
          <a:lstStyle/>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Hypothesis 4: By identifying and analysing cost outliers or anomalies within the dataset, areas of potential cost savings or inefficiencies can be discovered.</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The examination of cost outliers and anomalies exposed areas where significant cost savings could be achieved. This includes identifying instances of excessive spending or inefficiencies in specific processes, prompting targeted interventions to optimize costs and enhance overall financial performance.</a:t>
            </a:r>
          </a:p>
          <a:p>
            <a:pPr>
              <a:lnSpc>
                <a:spcPct val="107000"/>
              </a:lnSpc>
              <a:spcAft>
                <a:spcPts val="800"/>
              </a:spcAft>
            </a:pPr>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Hypothesis 5: There may be interdependencies or relationships between cost factors and other business variables (such as revenue, customer satisfaction, or employee productivity) that can be explored to optimize cost management strategies.</a:t>
            </a:r>
          </a:p>
          <a:p>
            <a:r>
              <a:rPr lang="en-IN" sz="18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The data analysis indicated strong interdependencies between cost factors and various business variables, such as revenue, customer satisfaction, and employee productivity. This suggests that implementing cost management strategies that consider these interrelationships can result in comprehensive optimizations that positively impact multiple aspects of the business.</a:t>
            </a:r>
            <a:endParaRPr lang="en-IN" dirty="0">
              <a:solidFill>
                <a:schemeClr val="accent5">
                  <a:lumMod val="60000"/>
                  <a:lumOff val="40000"/>
                </a:schemeClr>
              </a:solidFill>
            </a:endParaRPr>
          </a:p>
        </p:txBody>
      </p:sp>
    </p:spTree>
    <p:extLst>
      <p:ext uri="{BB962C8B-B14F-4D97-AF65-F5344CB8AC3E}">
        <p14:creationId xmlns:p14="http://schemas.microsoft.com/office/powerpoint/2010/main" val="222435686"/>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190</TotalTime>
  <Words>1210</Words>
  <Application>Microsoft Office PowerPoint</Application>
  <PresentationFormat>Widescreen</PresentationFormat>
  <Paragraphs>76</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等线</vt:lpstr>
      <vt:lpstr>Abadi</vt:lpstr>
      <vt:lpstr>Arial</vt:lpstr>
      <vt:lpstr>Arial Black</vt:lpstr>
      <vt:lpstr>Arial-Bold-Identity-H</vt:lpstr>
      <vt:lpstr>Bahnschrift</vt:lpstr>
      <vt:lpstr>Calibri</vt:lpstr>
      <vt:lpstr>Posterama Text Black</vt:lpstr>
      <vt:lpstr>Posterama Text SemiBold</vt:lpstr>
      <vt:lpstr>Office 主题​​</vt:lpstr>
      <vt:lpstr>High Level Document (HLD)</vt:lpstr>
      <vt:lpstr>Agenda</vt:lpstr>
      <vt:lpstr>Problem Statement</vt:lpstr>
      <vt:lpstr>Hypothesis 1: The cost reduction efforts will result in improved profitability.  Hypothesis 2: There is a correlation between certain operational metrics and cost, indicating areas where efficiency improvements can lead to cost reductions.  Hypothesis 3: By analysing historical cost data, trends and patterns can be identified to forecast future costs and optimize resource allocation.  Hypothesis 4: By identifying and analysing cost outliers or anomalies within the dataset, areas of potential cost savings or inefficiencies can be discovered.   Hypothesis 5: There may be interdependencies or relationships between cost factors and other business variables (such as revenue, customer satisfaction, or employee productivity) that can be explored to optimize cost management strategies.</vt:lpstr>
      <vt:lpstr>What We Will Do In Python</vt:lpstr>
      <vt:lpstr>What We Will Do In Power BI</vt:lpstr>
      <vt:lpstr>Primary goals</vt:lpstr>
      <vt:lpstr>Hypothesis Conclusion</vt:lpstr>
      <vt:lpstr>Hypothesis Conclusion</vt:lpstr>
      <vt:lpstr>Steps for Analyze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Level Document (HLD)</dc:title>
  <dc:creator>chirag kapadiya</dc:creator>
  <cp:lastModifiedBy>chirag kapadiya</cp:lastModifiedBy>
  <cp:revision>2</cp:revision>
  <dcterms:created xsi:type="dcterms:W3CDTF">2023-07-12T03:32:00Z</dcterms:created>
  <dcterms:modified xsi:type="dcterms:W3CDTF">2023-07-12T08:36:22Z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